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360" r:id="rId3"/>
    <p:sldId id="343" r:id="rId4"/>
    <p:sldId id="345" r:id="rId5"/>
    <p:sldId id="375" r:id="rId6"/>
    <p:sldId id="362" r:id="rId7"/>
    <p:sldId id="363" r:id="rId8"/>
    <p:sldId id="364" r:id="rId9"/>
    <p:sldId id="367" r:id="rId10"/>
    <p:sldId id="368" r:id="rId11"/>
    <p:sldId id="369" r:id="rId12"/>
    <p:sldId id="344" r:id="rId13"/>
    <p:sldId id="346" r:id="rId14"/>
    <p:sldId id="374" r:id="rId15"/>
    <p:sldId id="371" r:id="rId16"/>
    <p:sldId id="376" r:id="rId17"/>
    <p:sldId id="373" r:id="rId18"/>
    <p:sldId id="283" r:id="rId19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2C7F"/>
    <a:srgbClr val="0A0A7C"/>
    <a:srgbClr val="3185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>
        <p:scale>
          <a:sx n="141" d="100"/>
          <a:sy n="141" d="100"/>
        </p:scale>
        <p:origin x="138" y="6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D96C38-5CC6-4E5F-B480-43626F6B2B19}" type="datetimeFigureOut">
              <a:rPr lang="ru-RU" smtClean="0"/>
              <a:t>14.04.2025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DA689E-BF25-459B-AC17-D0F562D79E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61376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A689E-BF25-459B-AC17-D0F562D79EC2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65409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A689E-BF25-459B-AC17-D0F562D79EC2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70521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14.04.2025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2353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14.04.2025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5496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14.04.2025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2978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14.04.2025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6571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14.04.2025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8347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14.04.2025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6170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14.04.2025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9756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14.04.2025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8494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14.04.2025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8257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14.04.2025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4976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14.04.2025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9564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55B961-173D-41C4-A722-0B2AA6CD2F7B}" type="datetimeFigureOut">
              <a:rPr lang="ru-RU" smtClean="0"/>
              <a:t>14.04.2025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0560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5" Type="http://schemas.openxmlformats.org/officeDocument/2006/relationships/image" Target="../media/image21.jpg"/><Relationship Id="rId4" Type="http://schemas.openxmlformats.org/officeDocument/2006/relationships/notesSlide" Target="../notesSlides/notesSlide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png"/><Relationship Id="rId7" Type="http://schemas.openxmlformats.org/officeDocument/2006/relationships/image" Target="../media/image2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9538"/>
            <a:ext cx="4013936" cy="5153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3275856" y="630458"/>
            <a:ext cx="5461388" cy="222932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/>
          <p:cNvSpPr txBox="1"/>
          <p:nvPr/>
        </p:nvSpPr>
        <p:spPr>
          <a:xfrm>
            <a:off x="4216607" y="794495"/>
            <a:ext cx="441216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ПОДВИГУ НАРОДА </a:t>
            </a:r>
            <a:b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ЖИТЬ В ВЕКАХ. </a:t>
            </a:r>
            <a:b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 80-ЛЕТИЮ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ПОБЕДЫ СОВЕТСКОГО НАРОДА В ВЕЛИКОЙ ОТЕЧЕСТВЕННОЙ ВОЙНЕ</a:t>
            </a:r>
            <a:endParaRPr lang="ru-RU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3707904" y="884226"/>
            <a:ext cx="180020" cy="17595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3959932" y="4191929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TextBox 38"/>
          <p:cNvSpPr txBox="1"/>
          <p:nvPr/>
        </p:nvSpPr>
        <p:spPr>
          <a:xfrm>
            <a:off x="4175956" y="2931790"/>
            <a:ext cx="450050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b="1" dirty="0">
                <a:solidFill>
                  <a:srgbClr val="002060"/>
                </a:solidFill>
              </a:rPr>
              <a:t>Единый день </a:t>
            </a:r>
            <a:br>
              <a:rPr lang="ru-RU" sz="2300" b="1" dirty="0">
                <a:solidFill>
                  <a:srgbClr val="002060"/>
                </a:solidFill>
              </a:rPr>
            </a:br>
            <a:r>
              <a:rPr lang="ru-RU" sz="2300" b="1" dirty="0">
                <a:solidFill>
                  <a:srgbClr val="002060"/>
                </a:solidFill>
              </a:rPr>
              <a:t>информирования населения </a:t>
            </a:r>
            <a:br>
              <a:rPr lang="ru-RU" sz="2300" b="1" dirty="0">
                <a:solidFill>
                  <a:schemeClr val="tx2">
                    <a:lumMod val="75000"/>
                  </a:schemeClr>
                </a:solidFill>
              </a:rPr>
            </a:br>
            <a:endParaRPr lang="ru-RU" sz="23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627934" y="4484362"/>
            <a:ext cx="15762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апрель 2025 г.</a:t>
            </a:r>
          </a:p>
        </p:txBody>
      </p:sp>
      <p:sp>
        <p:nvSpPr>
          <p:cNvPr id="4" name="AutoShape 2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8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98309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Видео без названия — сделано в Clipchamp_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0"/>
            <a:ext cx="9144000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648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6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39552" y="169712"/>
            <a:ext cx="8352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РАССЛЕДОВАНИЕ УГОЛОВНОГО ДЕЛА ПО ФАКТУ ГЕНОЦИДА БЕЛОРУССКОГО НАРОДА В ПЕРИОД ВОВ И В ПОСЛЕВОЕННЫЙ ПЕРИОД</a:t>
            </a: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8558097" y="4307901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572716" y="843558"/>
            <a:ext cx="41433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 </a:t>
            </a: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апреле 2021 г.</a:t>
            </a:r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Генеральная прокуратура Республики Беларусь возбудила уголовное дело о геноциде белорусского народа в годы Великой Отечественной войны и послевоенный период.</a:t>
            </a:r>
          </a:p>
          <a:p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Допрошено </a:t>
            </a: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19 085 человек</a:t>
            </a:r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включая почти </a:t>
            </a:r>
            <a:b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8 000 потерпевших</a:t>
            </a:r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(бывших узников лагерей смерти на территории Беларуси и за её пределами).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968044" y="1350037"/>
            <a:ext cx="4032448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УЩЕРБ ОТ ПРЕСТУПЛЕНИЙ НАЦИСТОВ: 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43,5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тыс. тонн золота</a:t>
            </a:r>
            <a:r>
              <a:rPr lang="ru-RU" b="1" dirty="0">
                <a:solidFill>
                  <a:schemeClr val="bg1"/>
                </a:solidFill>
              </a:rPr>
              <a:t>, </a:t>
            </a:r>
          </a:p>
          <a:p>
            <a:r>
              <a:rPr lang="ru-RU" b="1" dirty="0">
                <a:solidFill>
                  <a:schemeClr val="bg1"/>
                </a:solidFill>
              </a:rPr>
              <a:t>что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состоянию на </a:t>
            </a:r>
            <a:r>
              <a:rPr lang="ru-RU" b="1" dirty="0">
                <a:solidFill>
                  <a:schemeClr val="bg1"/>
                </a:solidFill>
              </a:rPr>
              <a:t>1 октября 2022 г. </a:t>
            </a:r>
          </a:p>
          <a:p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эквивалентно 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2,3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трлн долларов США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860032" y="1059582"/>
            <a:ext cx="4140460" cy="194421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05418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20538"/>
            <a:ext cx="9144000" cy="516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431540" y="147214"/>
            <a:ext cx="6336704" cy="95055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 rot="5400000">
            <a:off x="8346559" y="3954720"/>
            <a:ext cx="296762" cy="1298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683927" y="3765494"/>
            <a:ext cx="482417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ЗАБОТА О ВЕТЕРАНАХ ЯВЛЯЕТСЯ ПРИОРИТЕТНЫМ НАПРАВЛЕНИЕМ ГОСУДАРСТВЕННОЙ ПОЛИТИКИ БЕЛАРУСИ</a:t>
            </a:r>
            <a:endParaRPr lang="ru-RU" sz="2000" b="1" dirty="0">
              <a:solidFill>
                <a:srgbClr val="182C7F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11560" y="268546"/>
            <a:ext cx="59766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ЖИВЫЕ СВИДЕТЕЛИ И УЧАСТНИКИ ГЕРОИЧЕСКИХ СОБЫТИЙ ВЕЛИКОЙ ОТЕЧЕСТВЕННОЙ ВОЙНЫ</a:t>
            </a:r>
            <a:endParaRPr lang="ru-RU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83927" y="1347614"/>
            <a:ext cx="4572000" cy="264687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/>
              <a:t>По состоянию на 1 января 2025 года </a:t>
            </a:r>
          </a:p>
          <a:p>
            <a:r>
              <a:rPr lang="ru-RU" b="1" dirty="0"/>
              <a:t>в Республике Беларусь проживали </a:t>
            </a:r>
          </a:p>
          <a:p>
            <a:r>
              <a:rPr lang="ru-RU" sz="3000" b="1" dirty="0"/>
              <a:t>875 ветеранов</a:t>
            </a:r>
            <a:r>
              <a:rPr lang="ru-RU" dirty="0"/>
              <a:t> </a:t>
            </a:r>
            <a:br>
              <a:rPr lang="ru-RU" dirty="0"/>
            </a:br>
            <a:r>
              <a:rPr lang="ru-RU" dirty="0"/>
              <a:t>Великой Отечественной войны</a:t>
            </a:r>
          </a:p>
          <a:p>
            <a:endParaRPr lang="ru-RU" sz="1400" dirty="0"/>
          </a:p>
          <a:p>
            <a:r>
              <a:rPr lang="ru-RU" sz="3000" b="1" dirty="0"/>
              <a:t>6,3 тыс. человек</a:t>
            </a:r>
            <a:r>
              <a:rPr lang="ru-RU" sz="3000" dirty="0"/>
              <a:t>, </a:t>
            </a:r>
            <a:r>
              <a:rPr lang="ru-RU" dirty="0"/>
              <a:t>пострадавших от последствий войны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62943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211960" y="323209"/>
            <a:ext cx="4559817" cy="447618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4499992" y="555526"/>
            <a:ext cx="38164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</a:rPr>
              <a:t>УВЕКОВЕЧИВАНИЕ ПАМЯТИ О ГЕРОИЧЕСКИХ СТРАНИЦАХ ИСТОРИИ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385697" y="4313595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4788024" y="1212763"/>
            <a:ext cx="3888432" cy="34240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50" dirty="0">
                <a:solidFill>
                  <a:schemeClr val="bg1"/>
                </a:solidFill>
              </a:rPr>
              <a:t>За учреждениями образования закреплено </a:t>
            </a:r>
            <a:r>
              <a:rPr lang="ru-RU" sz="1550" b="1" dirty="0">
                <a:solidFill>
                  <a:schemeClr val="bg1"/>
                </a:solidFill>
              </a:rPr>
              <a:t>2 643 </a:t>
            </a:r>
            <a:r>
              <a:rPr lang="ru-RU" sz="1550" dirty="0">
                <a:solidFill>
                  <a:schemeClr val="bg1"/>
                </a:solidFill>
              </a:rPr>
              <a:t>мемориальных объекта и воинских захоронений</a:t>
            </a:r>
          </a:p>
          <a:p>
            <a:endParaRPr lang="ru-RU" sz="1500" dirty="0">
              <a:solidFill>
                <a:schemeClr val="bg1"/>
              </a:solidFill>
            </a:endParaRPr>
          </a:p>
          <a:p>
            <a:r>
              <a:rPr lang="ru-RU" sz="1550" dirty="0">
                <a:solidFill>
                  <a:schemeClr val="bg1"/>
                </a:solidFill>
              </a:rPr>
              <a:t>52-ым специализированным поисковым батальоном переданы для захоронения останки более 50 тыс. погибших, установлены сведения о более чем 3,7 тыс. из них</a:t>
            </a:r>
          </a:p>
          <a:p>
            <a:endParaRPr lang="ru-RU" sz="1550" dirty="0">
              <a:solidFill>
                <a:schemeClr val="bg1"/>
              </a:solidFill>
            </a:endParaRPr>
          </a:p>
          <a:p>
            <a:r>
              <a:rPr lang="ru-RU" sz="1550" dirty="0">
                <a:solidFill>
                  <a:schemeClr val="bg1"/>
                </a:solidFill>
              </a:rPr>
              <a:t>Отряды ОО «БРСМ» «Доброе Сердце» заботятся о </a:t>
            </a:r>
            <a:r>
              <a:rPr lang="ru-RU" sz="1550" b="1" dirty="0">
                <a:solidFill>
                  <a:schemeClr val="bg1"/>
                </a:solidFill>
              </a:rPr>
              <a:t>3 563</a:t>
            </a:r>
            <a:r>
              <a:rPr lang="ru-RU" sz="1550" dirty="0">
                <a:solidFill>
                  <a:schemeClr val="bg1"/>
                </a:solidFill>
              </a:rPr>
              <a:t> воинских захоронениях и памятных местах времен Великой Отечественной войны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568512" y="1282181"/>
            <a:ext cx="216024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568512" y="2171735"/>
            <a:ext cx="216024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568512" y="3660683"/>
            <a:ext cx="216024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132011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211960" y="323209"/>
            <a:ext cx="4559817" cy="447618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385697" y="4313595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932040" y="813504"/>
            <a:ext cx="36004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В Республике Беларусь работают </a:t>
            </a: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более 250 военно-патриотических клубов</a:t>
            </a: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Их посещают </a:t>
            </a: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свыше 8 000 учащихся</a:t>
            </a: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, которые учатся быть сильными, смелыми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и преданными своей стране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568512" y="915566"/>
            <a:ext cx="216024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solidFill>
                  <a:prstClr val="white"/>
                </a:solidFill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559817" y="2605436"/>
            <a:ext cx="216024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292645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36512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4932040" y="160352"/>
            <a:ext cx="4173532" cy="197934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 rot="5400000">
            <a:off x="8346559" y="3954720"/>
            <a:ext cx="296762" cy="1298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5004048" y="255206"/>
            <a:ext cx="3983295" cy="18312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ПРОЕКТ «ПОЕЗД ПАМЯТИ»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реализуется по инициативе Совета Республики Национального собрания Республики Беларусь </a:t>
            </a:r>
          </a:p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Совета Федерации Федерального собрания Российской Федерации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277719" y="2353104"/>
            <a:ext cx="3695264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b="1" dirty="0"/>
              <a:t>2022 год:</a:t>
            </a:r>
            <a:r>
              <a:rPr lang="ru-RU" sz="1500" dirty="0"/>
              <a:t> 100 школьников из Беларуси и 100 из России</a:t>
            </a:r>
          </a:p>
          <a:p>
            <a:r>
              <a:rPr lang="ru-RU" sz="1500" b="1" dirty="0"/>
              <a:t>2023 год:</a:t>
            </a:r>
            <a:r>
              <a:rPr lang="ru-RU" sz="1500" dirty="0"/>
              <a:t> 70 из Беларуси, 90 из России, 20 из Армении и 20 из Кыргызстана</a:t>
            </a:r>
          </a:p>
          <a:p>
            <a:r>
              <a:rPr lang="ru-RU" sz="1500" b="1" dirty="0"/>
              <a:t>2024 год:</a:t>
            </a:r>
            <a:r>
              <a:rPr lang="ru-RU" sz="1500" dirty="0"/>
              <a:t> 200 участников из Беларуси, России, Азербайджана, Армении, Казахстана, Кыргызстана, Таджикистана и Узбекистана</a:t>
            </a:r>
          </a:p>
          <a:p>
            <a:r>
              <a:rPr lang="ru-RU" sz="1500" b="1" dirty="0"/>
              <a:t>2025 год:</a:t>
            </a:r>
            <a:r>
              <a:rPr lang="ru-RU" sz="1500" dirty="0"/>
              <a:t> планируется участие представителей всех </a:t>
            </a:r>
            <a:r>
              <a:rPr lang="ru-RU" sz="1500" b="1" dirty="0"/>
              <a:t>15 стран </a:t>
            </a:r>
            <a:br>
              <a:rPr lang="ru-RU" sz="1500" b="1" dirty="0"/>
            </a:br>
            <a:r>
              <a:rPr lang="ru-RU" sz="1500" b="1" dirty="0"/>
              <a:t>бывшего СССР</a:t>
            </a:r>
            <a:endParaRPr lang="ru-RU" sz="15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061695" y="2425455"/>
            <a:ext cx="216024" cy="21602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061695" y="2872736"/>
            <a:ext cx="216024" cy="21602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054516" y="3344813"/>
            <a:ext cx="216024" cy="21602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054516" y="4239375"/>
            <a:ext cx="216024" cy="21602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7903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день победы2_3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330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601143" y="552447"/>
            <a:ext cx="389379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ru-RU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Беларусь помнит героев. Имена многих уроженцев братских республик увековечены в названиях улиц наших городов и сел. В их честь и славу под Минском воздвигнут курган, земля для которого собрана со всех уголков Советского Союза. Великий по своему замыслу, он возвышается как символ советского народа – народа-победителя.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635896" y="-236562"/>
            <a:ext cx="842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0800000">
            <a:off x="8094039" y="1746041"/>
            <a:ext cx="10195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 rot="5400000">
            <a:off x="8384745" y="4049108"/>
            <a:ext cx="220389" cy="1298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4601143" y="3921318"/>
            <a:ext cx="451246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>
                <a:solidFill>
                  <a:schemeClr val="bg1"/>
                </a:solidFill>
              </a:rPr>
              <a:t>Президент Республики Беларусь </a:t>
            </a:r>
            <a:r>
              <a:rPr lang="ru-RU" sz="1400" i="1" dirty="0" err="1">
                <a:solidFill>
                  <a:schemeClr val="bg1"/>
                </a:solidFill>
              </a:rPr>
              <a:t>А.Г.Лукашенко</a:t>
            </a:r>
            <a:r>
              <a:rPr lang="ru-RU" sz="1400" i="1" dirty="0">
                <a:solidFill>
                  <a:schemeClr val="bg1"/>
                </a:solidFill>
              </a:rPr>
              <a:t>. </a:t>
            </a:r>
            <a:br>
              <a:rPr lang="ru-RU" sz="1400" i="1" dirty="0">
                <a:solidFill>
                  <a:schemeClr val="bg1"/>
                </a:solidFill>
              </a:rPr>
            </a:br>
            <a:r>
              <a:rPr lang="ru-RU" sz="1400" i="1" dirty="0">
                <a:solidFill>
                  <a:schemeClr val="bg1"/>
                </a:solidFill>
              </a:rPr>
              <a:t>Торжественное собрание в честь Дня Независимости</a:t>
            </a:r>
            <a:br>
              <a:rPr lang="ru-RU" sz="1400" i="1" dirty="0">
                <a:solidFill>
                  <a:schemeClr val="bg1"/>
                </a:solidFill>
              </a:rPr>
            </a:br>
            <a:r>
              <a:rPr lang="ru-RU" sz="1400" i="1" dirty="0">
                <a:solidFill>
                  <a:schemeClr val="bg1"/>
                </a:solidFill>
              </a:rPr>
              <a:t>2 июля 2024 г.</a:t>
            </a:r>
          </a:p>
        </p:txBody>
      </p:sp>
    </p:spTree>
    <p:extLst>
      <p:ext uri="{BB962C8B-B14F-4D97-AF65-F5344CB8AC3E}">
        <p14:creationId xmlns:p14="http://schemas.microsoft.com/office/powerpoint/2010/main" val="28779320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7937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39552" y="256795"/>
            <a:ext cx="7981668" cy="881428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D:\Академия управления\фото1\лого академии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51624" y="414645"/>
            <a:ext cx="2727398" cy="565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 rot="5400000">
            <a:off x="7828601" y="3281661"/>
            <a:ext cx="226722" cy="2411761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6" name="Группа 5"/>
          <p:cNvGrpSpPr/>
          <p:nvPr/>
        </p:nvGrpSpPr>
        <p:grpSpPr>
          <a:xfrm>
            <a:off x="428035" y="1247044"/>
            <a:ext cx="3717989" cy="1339776"/>
            <a:chOff x="428035" y="575538"/>
            <a:chExt cx="3717989" cy="1339776"/>
          </a:xfrm>
        </p:grpSpPr>
        <p:sp>
          <p:nvSpPr>
            <p:cNvPr id="2" name="Прямоугольник 1"/>
            <p:cNvSpPr/>
            <p:nvPr/>
          </p:nvSpPr>
          <p:spPr>
            <a:xfrm>
              <a:off x="1722572" y="829927"/>
              <a:ext cx="2423452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dirty="0"/>
                <a:t>Расследование уголовного дела о геноциде белорусского народа в период Великой Отечественной войны и в послевоенный период</a:t>
              </a:r>
            </a:p>
          </p:txBody>
        </p:sp>
        <p:pic>
          <p:nvPicPr>
            <p:cNvPr id="1031" name="Picture 7" descr="D:\Академия управления\2025\9 мая\qr\1.jpe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035" y="575538"/>
              <a:ext cx="1339776" cy="13397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Группа 6"/>
          <p:cNvGrpSpPr/>
          <p:nvPr/>
        </p:nvGrpSpPr>
        <p:grpSpPr>
          <a:xfrm>
            <a:off x="428036" y="2499742"/>
            <a:ext cx="3431806" cy="1339776"/>
            <a:chOff x="428036" y="2002299"/>
            <a:chExt cx="3431806" cy="1339776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1727741" y="2192312"/>
              <a:ext cx="2132101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dirty="0"/>
                <a:t>Партизаны Беларуси (спецпроект Издательского дома «‎Беларусь сегодня» и Национального архива Беларуси) </a:t>
              </a:r>
            </a:p>
          </p:txBody>
        </p:sp>
        <p:pic>
          <p:nvPicPr>
            <p:cNvPr id="1032" name="Picture 8" descr="D:\Академия управления\2025\9 мая\qr\2.jpe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036" y="2002299"/>
              <a:ext cx="1339776" cy="13397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Группа 7"/>
          <p:cNvGrpSpPr/>
          <p:nvPr/>
        </p:nvGrpSpPr>
        <p:grpSpPr>
          <a:xfrm>
            <a:off x="423823" y="3702186"/>
            <a:ext cx="3875550" cy="1343988"/>
            <a:chOff x="423823" y="3702186"/>
            <a:chExt cx="3875550" cy="1343988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1727741" y="3973001"/>
              <a:ext cx="2571632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dirty="0"/>
                <a:t>Цитадели мужества (города и населенные пункты Беларуси, удостоенные вымпела «За мужество и стойкость»)</a:t>
              </a:r>
            </a:p>
          </p:txBody>
        </p:sp>
        <p:pic>
          <p:nvPicPr>
            <p:cNvPr id="1033" name="Picture 9" descr="D:\Академия управления\2025\9 мая\qr\3.jpe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3823" y="3702186"/>
              <a:ext cx="1343988" cy="13439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Группа 8"/>
          <p:cNvGrpSpPr/>
          <p:nvPr/>
        </p:nvGrpSpPr>
        <p:grpSpPr>
          <a:xfrm>
            <a:off x="4727194" y="1305496"/>
            <a:ext cx="3794026" cy="1338262"/>
            <a:chOff x="4727194" y="1247044"/>
            <a:chExt cx="3794026" cy="1338262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6065456" y="1685342"/>
              <a:ext cx="245576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dirty="0"/>
                <a:t>БЕЛАРУСЬ ПОМНИТ: </a:t>
              </a:r>
              <a:br>
                <a:rPr lang="en-US" sz="1200" dirty="0"/>
              </a:br>
              <a:r>
                <a:rPr lang="ru-RU" sz="1200" dirty="0"/>
                <a:t>ПОМНИМ КАЖДОГО</a:t>
              </a:r>
            </a:p>
          </p:txBody>
        </p:sp>
        <p:pic>
          <p:nvPicPr>
            <p:cNvPr id="1034" name="Picture 10" descr="D:\Академия управления\2025\9 мая\qr\4.jpe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7194" y="1247044"/>
              <a:ext cx="1338262" cy="1338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" name="Группа 17"/>
          <p:cNvGrpSpPr/>
          <p:nvPr/>
        </p:nvGrpSpPr>
        <p:grpSpPr>
          <a:xfrm>
            <a:off x="4681091" y="2571750"/>
            <a:ext cx="3820615" cy="1403077"/>
            <a:chOff x="4681091" y="2715766"/>
            <a:chExt cx="3820615" cy="1403077"/>
          </a:xfrm>
        </p:grpSpPr>
        <p:sp>
          <p:nvSpPr>
            <p:cNvPr id="17" name="Прямоугольник 16"/>
            <p:cNvSpPr/>
            <p:nvPr/>
          </p:nvSpPr>
          <p:spPr>
            <a:xfrm>
              <a:off x="6064654" y="3005539"/>
              <a:ext cx="2437052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dirty="0"/>
                <a:t>ОБЕЛИСКИ ВЕЛИКОГО ПОДВИГА (специальный проект Издательского дома «Беларусь сегодня»)</a:t>
              </a:r>
            </a:p>
          </p:txBody>
        </p:sp>
        <p:pic>
          <p:nvPicPr>
            <p:cNvPr id="1035" name="Picture 11" descr="D:\Академия управления\2025\9 мая\qr\5.jpe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81091" y="2715766"/>
              <a:ext cx="1403077" cy="14030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477419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0313_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04" y="0"/>
            <a:ext cx="913060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227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28735" y="552447"/>
            <a:ext cx="4400021" cy="3368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700"/>
              </a:lnSpc>
            </a:pPr>
            <a:r>
              <a:rPr lang="ru-RU" b="1" i="1" dirty="0">
                <a:solidFill>
                  <a:schemeClr val="bg1"/>
                </a:solidFill>
              </a:rPr>
              <a:t>В нашей истории немало ярких страниц, которыми мы по праву гордимся. Не все из них сохранили свою значимость до наших дней. Многие, утратив былые смыслы, оказались попросту забыты. Однако есть даты и события, которые несут в себе понимание сущности и правду жизни, они неподвластны времени и обстоятельствам, передаются через поколения с молоком матери, оберегают от ошибок и помогают строить будущее. Для белорусов таким событием стала Победа советского народа в Великой Отечественной войне.</a:t>
            </a:r>
            <a:endParaRPr lang="ru-RU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36512" y="-236562"/>
            <a:ext cx="842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0800000">
            <a:off x="5280621" y="2105436"/>
            <a:ext cx="10195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 rot="5400000">
            <a:off x="8346559" y="3954720"/>
            <a:ext cx="296762" cy="1298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928735" y="3921318"/>
            <a:ext cx="451246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>
                <a:solidFill>
                  <a:schemeClr val="bg1"/>
                </a:solidFill>
              </a:rPr>
              <a:t>Президент Республики Беларусь </a:t>
            </a:r>
            <a:r>
              <a:rPr lang="ru-RU" sz="1400" i="1" dirty="0" err="1">
                <a:solidFill>
                  <a:schemeClr val="bg1"/>
                </a:solidFill>
              </a:rPr>
              <a:t>А.Г.Лукашенко</a:t>
            </a:r>
            <a:r>
              <a:rPr lang="ru-RU" sz="1400" i="1" dirty="0">
                <a:solidFill>
                  <a:schemeClr val="bg1"/>
                </a:solidFill>
              </a:rPr>
              <a:t>. </a:t>
            </a:r>
            <a:br>
              <a:rPr lang="ru-RU" sz="1400" i="1" dirty="0">
                <a:solidFill>
                  <a:schemeClr val="bg1"/>
                </a:solidFill>
              </a:rPr>
            </a:br>
            <a:r>
              <a:rPr lang="ru-RU" sz="1400" i="1" dirty="0">
                <a:solidFill>
                  <a:schemeClr val="bg1"/>
                </a:solidFill>
              </a:rPr>
              <a:t>Торжественное собрание по случаю Дня Победы</a:t>
            </a:r>
            <a:br>
              <a:rPr lang="ru-RU" sz="1400" i="1" dirty="0">
                <a:solidFill>
                  <a:schemeClr val="bg1"/>
                </a:solidFill>
              </a:rPr>
            </a:br>
            <a:r>
              <a:rPr lang="ru-RU" sz="1400" i="1" dirty="0">
                <a:solidFill>
                  <a:schemeClr val="bg1"/>
                </a:solidFill>
              </a:rPr>
              <a:t>7 мая 2024 г.</a:t>
            </a:r>
          </a:p>
        </p:txBody>
      </p:sp>
    </p:spTree>
    <p:extLst>
      <p:ext uri="{BB962C8B-B14F-4D97-AF65-F5344CB8AC3E}">
        <p14:creationId xmlns:p14="http://schemas.microsoft.com/office/powerpoint/2010/main" val="14376416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83568" y="618455"/>
            <a:ext cx="5040560" cy="38395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/>
              <a:t>В 2025 году более половины стран НАТО, включая Польшу и государства Балтии, выделяют на оборону два и более процентов от ВВП.</a:t>
            </a:r>
          </a:p>
          <a:p>
            <a:endParaRPr lang="ru-RU" sz="1550" dirty="0"/>
          </a:p>
          <a:p>
            <a:r>
              <a:rPr lang="ru-RU" sz="1550" dirty="0"/>
              <a:t>Наблюдается высокая военная активность сил Североатлантического альянса на «восточном фланге»:</a:t>
            </a:r>
          </a:p>
          <a:p>
            <a:r>
              <a:rPr lang="ru-RU" sz="1550" dirty="0"/>
              <a:t>только в 2024 году на территории Польши и стран Балтии прошло 130 учений. </a:t>
            </a:r>
          </a:p>
          <a:p>
            <a:endParaRPr lang="ru-RU" b="1" dirty="0"/>
          </a:p>
          <a:p>
            <a:r>
              <a:rPr lang="ru-RU" sz="2000" b="1" dirty="0"/>
              <a:t>В них участвовали:</a:t>
            </a:r>
          </a:p>
          <a:p>
            <a:r>
              <a:rPr lang="ru-RU" sz="2000" b="1" dirty="0"/>
              <a:t>120 тыс. военнослужащих,</a:t>
            </a:r>
          </a:p>
          <a:p>
            <a:r>
              <a:rPr lang="ru-RU" sz="2000" b="1" dirty="0"/>
              <a:t>12,5 тыс. единиц вооружения и техники.</a:t>
            </a: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8558097" y="4307901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467544" y="3809992"/>
            <a:ext cx="216024" cy="216024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467544" y="4118068"/>
            <a:ext cx="216024" cy="216024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53561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48092" y="597414"/>
            <a:ext cx="3923908" cy="37600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200"/>
              </a:lnSpc>
            </a:pPr>
            <a:r>
              <a:rPr lang="ru-RU" sz="1900" b="1" dirty="0"/>
              <a:t>Концепцией плана «Ост» </a:t>
            </a:r>
            <a:r>
              <a:rPr lang="ru-RU" sz="1900" dirty="0"/>
              <a:t>предусматривалось «переселение» более 30 млн славян и «германизацию» европейского Востока вплоть до Урала. Предполагалось переселить 65% населения Западной Украины </a:t>
            </a:r>
            <a:br>
              <a:rPr lang="ru-RU" sz="1900" dirty="0"/>
            </a:br>
            <a:r>
              <a:rPr lang="ru-RU" sz="1900" dirty="0"/>
              <a:t>с занимаемой ими территории, </a:t>
            </a:r>
            <a:br>
              <a:rPr lang="ru-RU" sz="1900" dirty="0"/>
            </a:br>
            <a:r>
              <a:rPr lang="ru-RU" sz="1900" dirty="0"/>
              <a:t>75% населения Беларуси, а также значительную часть населения Эстонии, Латвии, Литвы. 25% белорусов подлежало онемечиванию. </a:t>
            </a:r>
            <a:endParaRPr lang="ru-RU" sz="1900" dirty="0">
              <a:solidFill>
                <a:srgbClr val="0A0A7C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592006" y="581839"/>
            <a:ext cx="4444490" cy="121383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4932040" y="671645"/>
            <a:ext cx="3600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ФАКТИЧЕСКИ ЭТО БЫЛ ПРОЕКТ ЛИКВИДАЦИИ СССР КАК ГОСУДАРСТВА</a:t>
            </a:r>
            <a:endParaRPr lang="ru-RU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123360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596328" y="1491630"/>
            <a:ext cx="4368160" cy="35035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400"/>
              </a:lnSpc>
            </a:pPr>
            <a:r>
              <a:rPr lang="ru-RU" sz="1300" i="1" dirty="0"/>
              <a:t>Из приказа от 3 апреля 1941 г. главнокомандующего сухопутными войсками генерал-фельдмаршала </a:t>
            </a:r>
            <a:r>
              <a:rPr lang="ru-RU" sz="1300" b="1" i="1" dirty="0"/>
              <a:t>В. фон </a:t>
            </a:r>
            <a:r>
              <a:rPr lang="ru-RU" sz="1300" b="1" i="1" dirty="0" err="1"/>
              <a:t>Браухича</a:t>
            </a:r>
            <a:r>
              <a:rPr lang="ru-RU" sz="1300" b="1" i="1" dirty="0"/>
              <a:t> </a:t>
            </a:r>
            <a:r>
              <a:rPr lang="ru-RU" sz="1300" i="1" dirty="0"/>
              <a:t>об установлении военного оккупационного режима в подлежащих завоеванию районах СССР указывалось: «</a:t>
            </a:r>
            <a:r>
              <a:rPr lang="ru-RU" sz="1300" b="1" i="1" dirty="0"/>
              <a:t>Активное или пассивное сопротивление гражданского населения необходимо пресечь в зародыше резкими карательными мерами. Самоуверенное и безжалостное отношение к немецко-враждебным элементам станет эффективным профилактическим средством...</a:t>
            </a:r>
            <a:r>
              <a:rPr lang="ru-RU" sz="1300" i="1" dirty="0"/>
              <a:t>».</a:t>
            </a:r>
          </a:p>
          <a:p>
            <a:pPr>
              <a:lnSpc>
                <a:spcPts val="1400"/>
              </a:lnSpc>
            </a:pPr>
            <a:endParaRPr lang="ru-RU" sz="1300" dirty="0"/>
          </a:p>
          <a:p>
            <a:pPr>
              <a:lnSpc>
                <a:spcPts val="1400"/>
              </a:lnSpc>
            </a:pPr>
            <a:r>
              <a:rPr lang="ru-RU" sz="1300" i="1" dirty="0"/>
              <a:t>Из директивы от 19 мая 1941 г. начальника штаба Верховного главнокомандования вермахта генерал-фельдмаршала </a:t>
            </a:r>
            <a:r>
              <a:rPr lang="ru-RU" sz="1300" b="1" i="1" dirty="0" err="1"/>
              <a:t>В.Кейтеля</a:t>
            </a:r>
            <a:r>
              <a:rPr lang="ru-RU" sz="1300" b="1" i="1" dirty="0"/>
              <a:t> </a:t>
            </a:r>
            <a:r>
              <a:rPr lang="ru-RU" sz="1300" i="1" dirty="0"/>
              <a:t>относительно поведения германских войск в СССР отмечалось: «</a:t>
            </a:r>
            <a:r>
              <a:rPr lang="ru-RU" sz="1300" b="1" i="1" dirty="0"/>
              <a:t>Эта борьба требует безжалостного и энергичного подавления большевистских провокаторов, партизан, саботажников, евреев и полной ликвидации любого активного или пассивного сопротивления</a:t>
            </a:r>
            <a:r>
              <a:rPr lang="ru-RU" sz="1300" i="1" dirty="0"/>
              <a:t>».</a:t>
            </a:r>
            <a:endParaRPr lang="ru-RU" sz="1300" dirty="0">
              <a:solidFill>
                <a:srgbClr val="0A0A7C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339502"/>
            <a:ext cx="8352927" cy="10593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474088" y="392396"/>
            <a:ext cx="7626303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ru-RU" sz="1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СОВЕРШЕНИЕ ЖЕСТОКИХ ПРЕСТУПЛЕНИЙ ПРОТИВ ГРАЖДАНСКОГО НАСЕЛЕНИЯ – СУТЬ НАЦИСТСКОЙ ПОЛИТИКИ НА ВРЕМЕННО ОККУПИРОВАННОЙ ТЕРРИТОРИИ СССР  </a:t>
            </a:r>
          </a:p>
        </p:txBody>
      </p:sp>
    </p:spTree>
    <p:extLst>
      <p:ext uri="{BB962C8B-B14F-4D97-AF65-F5344CB8AC3E}">
        <p14:creationId xmlns:p14="http://schemas.microsoft.com/office/powerpoint/2010/main" val="13082256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53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 rot="5400000">
            <a:off x="385697" y="4313595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448680" y="411511"/>
            <a:ext cx="5604328" cy="792087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3568" y="495724"/>
            <a:ext cx="52034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ГЕНОЦИД БЕЛОРУССКОГО НАРОДА В ПЕРИОД ВЕЛИКОЙ ОТЕЧЕСТВЕННОЙ ВОЙНЫ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866748" y="1347614"/>
            <a:ext cx="5001396" cy="3385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500" b="1" dirty="0"/>
              <a:t>578</a:t>
            </a:r>
            <a:r>
              <a:rPr lang="ru-RU" sz="1900" b="1" dirty="0"/>
              <a:t> лагерей смерти</a:t>
            </a:r>
            <a:r>
              <a:rPr lang="ru-RU" sz="1900" dirty="0"/>
              <a:t> организовано фашистскими карателями на территории Беларуси</a:t>
            </a:r>
          </a:p>
          <a:p>
            <a:r>
              <a:rPr lang="ru-RU" sz="2500" b="1" dirty="0"/>
              <a:t>187</a:t>
            </a:r>
            <a:r>
              <a:rPr lang="ru-RU" sz="1900" b="1" dirty="0"/>
              <a:t> крупных карательных операций</a:t>
            </a:r>
            <a:r>
              <a:rPr lang="ru-RU" sz="1900" dirty="0"/>
              <a:t> проведено на территории </a:t>
            </a:r>
            <a:br>
              <a:rPr lang="ru-RU" sz="1900" dirty="0"/>
            </a:br>
            <a:r>
              <a:rPr lang="ru-RU" sz="1900" dirty="0"/>
              <a:t>страны</a:t>
            </a:r>
          </a:p>
          <a:p>
            <a:r>
              <a:rPr lang="ru-RU" sz="2500" b="1" dirty="0"/>
              <a:t>12 348 </a:t>
            </a:r>
            <a:r>
              <a:rPr lang="ru-RU" sz="1900" b="1" dirty="0"/>
              <a:t>сел и деревень</a:t>
            </a:r>
            <a:r>
              <a:rPr lang="ru-RU" sz="1900" dirty="0"/>
              <a:t> уничтожено</a:t>
            </a:r>
          </a:p>
          <a:p>
            <a:r>
              <a:rPr lang="ru-RU" sz="2500" b="1" dirty="0"/>
              <a:t>288</a:t>
            </a:r>
            <a:r>
              <a:rPr lang="ru-RU" sz="1900" b="1" dirty="0"/>
              <a:t> деревень</a:t>
            </a:r>
            <a:r>
              <a:rPr lang="ru-RU" sz="1900" dirty="0"/>
              <a:t> - «сёстры Хатыни» - сожжены вместе с жителями и не возродились после войны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67544" y="1491630"/>
            <a:ext cx="216024" cy="216024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467544" y="2427734"/>
            <a:ext cx="216024" cy="216024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467544" y="3423422"/>
            <a:ext cx="216024" cy="216024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467544" y="3784486"/>
            <a:ext cx="216024" cy="216024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82847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4816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 rot="5400000">
            <a:off x="8565189" y="4313595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439652" y="416620"/>
            <a:ext cx="62646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</a:pPr>
            <a:r>
              <a:rPr lang="ru-RU" sz="2200" b="1" dirty="0">
                <a:solidFill>
                  <a:srgbClr val="0A0A7C"/>
                </a:solidFill>
              </a:rPr>
              <a:t>В БОЯХ ЗА ОСВОБОЖДЕНИЕ БЕЛАРУСИ ПЛЕЧОМ </a:t>
            </a:r>
            <a:br>
              <a:rPr lang="ru-RU" sz="2200" b="1" dirty="0">
                <a:solidFill>
                  <a:srgbClr val="0A0A7C"/>
                </a:solidFill>
              </a:rPr>
            </a:br>
            <a:r>
              <a:rPr lang="ru-RU" sz="2200" b="1" dirty="0">
                <a:solidFill>
                  <a:srgbClr val="0A0A7C"/>
                </a:solidFill>
              </a:rPr>
              <a:t>К ПЛЕЧУ СРАЖАЛИСЬ ПРЕДСТАВИТЕЛИ БОЛЕЕ </a:t>
            </a:r>
            <a:br>
              <a:rPr lang="ru-RU" sz="2200" b="1" dirty="0">
                <a:solidFill>
                  <a:srgbClr val="0A0A7C"/>
                </a:solidFill>
              </a:rPr>
            </a:br>
            <a:r>
              <a:rPr lang="ru-RU" sz="2200" b="1" dirty="0">
                <a:solidFill>
                  <a:srgbClr val="0A0A7C"/>
                </a:solidFill>
              </a:rPr>
              <a:t>70 НАЦИОНАЛЬНОСТЕЙ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97744" y="2573198"/>
            <a:ext cx="2016224" cy="24468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dirty="0"/>
              <a:t>39 белорусов</a:t>
            </a:r>
            <a:r>
              <a:rPr lang="ru-RU" sz="1700" dirty="0"/>
              <a:t>,</a:t>
            </a:r>
          </a:p>
          <a:p>
            <a:r>
              <a:rPr lang="ru-RU" sz="1700" b="1" dirty="0"/>
              <a:t>28 татар</a:t>
            </a:r>
            <a:r>
              <a:rPr lang="ru-RU" sz="1700" dirty="0"/>
              <a:t>,</a:t>
            </a:r>
          </a:p>
          <a:p>
            <a:r>
              <a:rPr lang="ru-RU" sz="1700" b="1" dirty="0"/>
              <a:t>18 башкир</a:t>
            </a:r>
            <a:r>
              <a:rPr lang="ru-RU" sz="1700" dirty="0"/>
              <a:t>,</a:t>
            </a:r>
          </a:p>
          <a:p>
            <a:r>
              <a:rPr lang="ru-RU" sz="1700" b="1" dirty="0"/>
              <a:t>26 казахов</a:t>
            </a:r>
            <a:r>
              <a:rPr lang="ru-RU" sz="1700" dirty="0"/>
              <a:t>,</a:t>
            </a:r>
          </a:p>
          <a:p>
            <a:r>
              <a:rPr lang="ru-RU" sz="1700" b="1" dirty="0"/>
              <a:t>20 узбеков</a:t>
            </a:r>
            <a:r>
              <a:rPr lang="ru-RU" sz="1700" dirty="0"/>
              <a:t>,</a:t>
            </a:r>
          </a:p>
          <a:p>
            <a:r>
              <a:rPr lang="ru-RU" sz="1700" b="1" dirty="0"/>
              <a:t>11 армян</a:t>
            </a:r>
            <a:r>
              <a:rPr lang="ru-RU" sz="1700" dirty="0"/>
              <a:t>,</a:t>
            </a:r>
          </a:p>
          <a:p>
            <a:r>
              <a:rPr lang="ru-RU" sz="1700" b="1" dirty="0"/>
              <a:t>9 грузин</a:t>
            </a:r>
            <a:r>
              <a:rPr lang="ru-RU" sz="1700" dirty="0"/>
              <a:t>,</a:t>
            </a:r>
          </a:p>
          <a:p>
            <a:r>
              <a:rPr lang="ru-RU" sz="1700" b="1" dirty="0"/>
              <a:t>7 азербайджанцев</a:t>
            </a:r>
            <a:r>
              <a:rPr lang="ru-RU" sz="1700" dirty="0"/>
              <a:t>,</a:t>
            </a:r>
          </a:p>
          <a:p>
            <a:endParaRPr lang="ru-RU" sz="17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251520" y="1563638"/>
            <a:ext cx="6336704" cy="100955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51520" y="1582162"/>
            <a:ext cx="63367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</a:pP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Звания 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Герой Советского Союза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удостоены почти 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1 700 советских воинов различных национальностей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среди которых наряду с русскими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757984" y="2573198"/>
            <a:ext cx="2318072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dirty="0"/>
              <a:t>5 туркменов</a:t>
            </a:r>
            <a:r>
              <a:rPr lang="ru-RU" sz="1700" dirty="0"/>
              <a:t>,</a:t>
            </a:r>
          </a:p>
          <a:p>
            <a:r>
              <a:rPr lang="ru-RU" sz="1700" b="1" dirty="0"/>
              <a:t>2 киргиза</a:t>
            </a:r>
            <a:r>
              <a:rPr lang="ru-RU" sz="1700" dirty="0"/>
              <a:t>,</a:t>
            </a:r>
          </a:p>
          <a:p>
            <a:r>
              <a:rPr lang="ru-RU" sz="1700" b="1" dirty="0"/>
              <a:t>9 чувашей</a:t>
            </a:r>
            <a:r>
              <a:rPr lang="ru-RU" sz="1700" dirty="0"/>
              <a:t>,</a:t>
            </a:r>
          </a:p>
          <a:p>
            <a:r>
              <a:rPr lang="ru-RU" sz="1700" b="1" dirty="0"/>
              <a:t>5 осетин</a:t>
            </a:r>
            <a:r>
              <a:rPr lang="ru-RU" sz="1700" dirty="0"/>
              <a:t>,</a:t>
            </a:r>
          </a:p>
          <a:p>
            <a:r>
              <a:rPr lang="ru-RU" sz="1700" b="1" dirty="0"/>
              <a:t>2 якута</a:t>
            </a:r>
            <a:r>
              <a:rPr lang="ru-RU" sz="1700" dirty="0"/>
              <a:t>,</a:t>
            </a:r>
          </a:p>
          <a:p>
            <a:r>
              <a:rPr lang="ru-RU" sz="1700" b="1" dirty="0"/>
              <a:t>1 латыш</a:t>
            </a:r>
            <a:r>
              <a:rPr lang="ru-RU" sz="1700" dirty="0"/>
              <a:t>,</a:t>
            </a:r>
          </a:p>
          <a:p>
            <a:r>
              <a:rPr lang="ru-RU" sz="1700" b="1" dirty="0"/>
              <a:t>2 таджика</a:t>
            </a:r>
          </a:p>
        </p:txBody>
      </p:sp>
    </p:spTree>
    <p:extLst>
      <p:ext uri="{BB962C8B-B14F-4D97-AF65-F5344CB8AC3E}">
        <p14:creationId xmlns:p14="http://schemas.microsoft.com/office/powerpoint/2010/main" val="32599724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4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940" y="0"/>
            <a:ext cx="4069884" cy="515947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8596207" y="4148193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8460432" y="0"/>
            <a:ext cx="346722" cy="55552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539552" y="372015"/>
            <a:ext cx="3456384" cy="44165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ПАРТИЗАНСКОЕ ДВИЖЕНИЕ В БЕЛАРУСИ</a:t>
            </a:r>
            <a:endParaRPr lang="ru-RU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br>
              <a:rPr lang="ru-RU" sz="2400" dirty="0"/>
            </a:br>
            <a:r>
              <a:rPr lang="ru-RU" sz="1900" b="1" dirty="0">
                <a:solidFill>
                  <a:schemeClr val="bg1"/>
                </a:solidFill>
              </a:rPr>
              <a:t>374 тыс. партизан</a:t>
            </a:r>
            <a:r>
              <a:rPr lang="ru-RU" sz="1900" dirty="0">
                <a:solidFill>
                  <a:schemeClr val="bg1"/>
                </a:solidFill>
              </a:rPr>
              <a:t> сражались на территории страны</a:t>
            </a:r>
          </a:p>
          <a:p>
            <a:endParaRPr lang="ru-RU" sz="1900" dirty="0">
              <a:solidFill>
                <a:schemeClr val="bg1"/>
              </a:solidFill>
            </a:endParaRPr>
          </a:p>
          <a:p>
            <a:endParaRPr lang="ru-RU" sz="1900" dirty="0">
              <a:solidFill>
                <a:schemeClr val="bg1"/>
              </a:solidFill>
            </a:endParaRPr>
          </a:p>
          <a:p>
            <a:r>
              <a:rPr lang="ru-RU" sz="1900" dirty="0">
                <a:solidFill>
                  <a:schemeClr val="bg1"/>
                </a:solidFill>
              </a:rPr>
              <a:t>Около </a:t>
            </a:r>
            <a:r>
              <a:rPr lang="ru-RU" sz="1900" b="1" dirty="0">
                <a:solidFill>
                  <a:schemeClr val="bg1"/>
                </a:solidFill>
              </a:rPr>
              <a:t>400 тыс. человек</a:t>
            </a:r>
            <a:r>
              <a:rPr lang="ru-RU" sz="1900" dirty="0">
                <a:solidFill>
                  <a:schemeClr val="bg1"/>
                </a:solidFill>
              </a:rPr>
              <a:t> составляли партизанские резервы</a:t>
            </a:r>
          </a:p>
          <a:p>
            <a:endParaRPr lang="ru-RU" sz="1900" dirty="0">
              <a:solidFill>
                <a:schemeClr val="bg1"/>
              </a:solidFill>
            </a:endParaRPr>
          </a:p>
          <a:p>
            <a:r>
              <a:rPr lang="ru-RU" sz="1900" b="1" dirty="0">
                <a:solidFill>
                  <a:schemeClr val="bg1"/>
                </a:solidFill>
              </a:rPr>
              <a:t>Более 20 крупных партизанских зон </a:t>
            </a:r>
            <a:r>
              <a:rPr lang="ru-RU" sz="1900" dirty="0">
                <a:solidFill>
                  <a:schemeClr val="bg1"/>
                </a:solidFill>
              </a:rPr>
              <a:t>действовало в Беларуси  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20844" y="1591464"/>
            <a:ext cx="216024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20844" y="2715766"/>
            <a:ext cx="216024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20844" y="3867894"/>
            <a:ext cx="216024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598032" y="769079"/>
            <a:ext cx="3078424" cy="389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900" dirty="0"/>
              <a:t>Уничтожено </a:t>
            </a:r>
            <a:r>
              <a:rPr lang="ru-RU" sz="1900" b="1" dirty="0"/>
              <a:t>около 500 тыс. оккупантов и их пособников</a:t>
            </a:r>
            <a:endParaRPr lang="ru-RU" sz="1900" dirty="0"/>
          </a:p>
          <a:p>
            <a:endParaRPr lang="ru-RU" sz="1900" dirty="0"/>
          </a:p>
          <a:p>
            <a:r>
              <a:rPr lang="ru-RU" sz="1900" dirty="0"/>
              <a:t>Пущено под откос </a:t>
            </a:r>
            <a:br>
              <a:rPr lang="ru-RU" sz="1900" dirty="0"/>
            </a:br>
            <a:r>
              <a:rPr lang="ru-RU" sz="1900" b="1" dirty="0"/>
              <a:t>11 128 эшелонов</a:t>
            </a:r>
            <a:r>
              <a:rPr lang="ru-RU" sz="1900" dirty="0"/>
              <a:t> и </a:t>
            </a:r>
            <a:br>
              <a:rPr lang="ru-RU" sz="1900" dirty="0"/>
            </a:br>
            <a:r>
              <a:rPr lang="ru-RU" sz="1900" b="1" dirty="0"/>
              <a:t>34 бронепоезда</a:t>
            </a:r>
            <a:endParaRPr lang="ru-RU" sz="1900" dirty="0"/>
          </a:p>
          <a:p>
            <a:endParaRPr lang="ru-RU" sz="1900" dirty="0"/>
          </a:p>
          <a:p>
            <a:r>
              <a:rPr lang="ru-RU" sz="1900" dirty="0"/>
              <a:t>Разгромлено </a:t>
            </a:r>
            <a:r>
              <a:rPr lang="ru-RU" sz="1900" b="1" dirty="0"/>
              <a:t>948 штабов и гарнизонов</a:t>
            </a:r>
            <a:r>
              <a:rPr lang="ru-RU" sz="1900" dirty="0"/>
              <a:t> противника</a:t>
            </a:r>
          </a:p>
          <a:p>
            <a:endParaRPr lang="ru-RU" sz="1900" dirty="0"/>
          </a:p>
          <a:p>
            <a:r>
              <a:rPr lang="ru-RU" sz="1900" dirty="0"/>
              <a:t>Уничтожено </a:t>
            </a:r>
            <a:r>
              <a:rPr lang="ru-RU" sz="1900" b="1" dirty="0"/>
              <a:t>1 355 танков и бронемашин</a:t>
            </a:r>
            <a:endParaRPr lang="ru-RU" sz="1900" dirty="0"/>
          </a:p>
        </p:txBody>
      </p:sp>
      <p:pic>
        <p:nvPicPr>
          <p:cNvPr id="4" name="Picture 2" descr="D:\Академия управления\2025\9 мая\пиктограммы\поезд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2710" y="1707654"/>
            <a:ext cx="1120124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Академия управления\2025\9 мая\пиктограммы\сс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346" y="931807"/>
            <a:ext cx="620853" cy="659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Академия управления\2025\9 мая\пиктограммы\танк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4246" y="4083918"/>
            <a:ext cx="1177052" cy="432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Академия управления\2025\9 мая\пиктограммы\штаб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9230" y="2953856"/>
            <a:ext cx="1147085" cy="666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40448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6976</TotalTime>
  <Words>1029</Words>
  <Application>Microsoft Office PowerPoint</Application>
  <PresentationFormat>Экран (16:9)</PresentationFormat>
  <Paragraphs>100</Paragraphs>
  <Slides>18</Slides>
  <Notes>2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1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</dc:creator>
  <cp:lastModifiedBy>Валентина Зуевская</cp:lastModifiedBy>
  <cp:revision>428</cp:revision>
  <dcterms:created xsi:type="dcterms:W3CDTF">2024-07-24T10:48:12Z</dcterms:created>
  <dcterms:modified xsi:type="dcterms:W3CDTF">2025-04-14T06:11:29Z</dcterms:modified>
</cp:coreProperties>
</file>